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3972" r:id="rId4"/>
    <p:sldMasterId id="2147483976" r:id="rId5"/>
    <p:sldMasterId id="2147484145" r:id="rId6"/>
    <p:sldMasterId id="2147484152" r:id="rId7"/>
  </p:sldMasterIdLst>
  <p:notesMasterIdLst>
    <p:notesMasterId r:id="rId29"/>
  </p:notesMasterIdLst>
  <p:handoutMasterIdLst>
    <p:handoutMasterId r:id="rId30"/>
  </p:handoutMasterIdLst>
  <p:sldIdLst>
    <p:sldId id="608" r:id="rId8"/>
    <p:sldId id="589" r:id="rId9"/>
    <p:sldId id="634" r:id="rId10"/>
    <p:sldId id="643" r:id="rId11"/>
    <p:sldId id="649" r:id="rId12"/>
    <p:sldId id="561" r:id="rId13"/>
    <p:sldId id="592" r:id="rId14"/>
    <p:sldId id="648" r:id="rId15"/>
    <p:sldId id="641" r:id="rId16"/>
    <p:sldId id="640" r:id="rId17"/>
    <p:sldId id="646" r:id="rId18"/>
    <p:sldId id="585" r:id="rId19"/>
    <p:sldId id="609" r:id="rId20"/>
    <p:sldId id="647" r:id="rId21"/>
    <p:sldId id="578" r:id="rId22"/>
    <p:sldId id="586" r:id="rId23"/>
    <p:sldId id="645" r:id="rId24"/>
    <p:sldId id="623" r:id="rId25"/>
    <p:sldId id="642" r:id="rId26"/>
    <p:sldId id="613" r:id="rId27"/>
    <p:sldId id="579" r:id="rId28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EE953F"/>
    <a:srgbClr val="645416"/>
    <a:srgbClr val="1A1E27"/>
    <a:srgbClr val="FFE8B9"/>
    <a:srgbClr val="F6DAAF"/>
    <a:srgbClr val="FFD300"/>
    <a:srgbClr val="FFD90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0760" autoAdjust="0"/>
  </p:normalViewPr>
  <p:slideViewPr>
    <p:cSldViewPr showGuides="1">
      <p:cViewPr varScale="1">
        <p:scale>
          <a:sx n="85" d="100"/>
          <a:sy n="85" d="100"/>
        </p:scale>
        <p:origin x="774" y="90"/>
      </p:cViewPr>
      <p:guideLst>
        <p:guide orient="horz" pos="768"/>
        <p:guide pos="3552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2790" y="1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8D436DD-C0C6-495A-9767-22E12FA3840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8DDCAF82-5654-4FCE-BA8C-5338BADF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4050" y="481013"/>
            <a:ext cx="3243263" cy="243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3069236"/>
            <a:ext cx="6502400" cy="5811504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9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9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52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6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0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8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defTabSz="957468">
              <a:defRPr/>
            </a:pPr>
            <a:r>
              <a:rPr lang="en-US" sz="4000" dirty="0" smtClean="0"/>
              <a:t>The General Commission on United Methodist Men, meeting Sept. 5-7, is seeking ways to reverse the loss of nearly 16,000 young people.</a:t>
            </a:r>
          </a:p>
          <a:p>
            <a:pPr defTabSz="957468">
              <a:defRPr/>
            </a:pPr>
            <a:endParaRPr lang="en-US" sz="4000" dirty="0" smtClean="0"/>
          </a:p>
          <a:p>
            <a:pPr defTabSz="957468">
              <a:defRPr/>
            </a:pPr>
            <a:r>
              <a:rPr lang="en-US" sz="4000" dirty="0" smtClean="0"/>
              <a:t>The bishop said efforts to increase the number of young people in churches must begin with children. He called for a new emphasis on Cub Scouts and Daisies from the Girl Scouts . “You can’t get youth without beginning with children,” he said.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8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9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New Commissioners</a:t>
            </a:r>
            <a:r>
              <a:rPr lang="en-US" baseline="0" dirty="0" smtClean="0"/>
              <a:t> in Mingo Trails!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1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10/24/2014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10/24/2014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10/24/2014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10/24/2014</a:t>
            </a:fld>
            <a:endParaRPr lang="en-US"/>
          </a:p>
        </p:txBody>
      </p:sp>
      <p:pic>
        <p:nvPicPr>
          <p:cNvPr id="7" name="Picture 6" descr="ActionFolio_blue.png"/>
          <p:cNvPicPr>
            <a:picLocks noChangeAspect="1"/>
          </p:cNvPicPr>
          <p:nvPr userDrawn="1"/>
        </p:nvPicPr>
        <p:blipFill>
          <a:blip r:embed="rId2" cstate="print"/>
          <a:srcRect l="83333" r="-1333"/>
          <a:stretch>
            <a:fillRect/>
          </a:stretch>
        </p:blipFill>
        <p:spPr>
          <a:xfrm>
            <a:off x="-27708" y="5562600"/>
            <a:ext cx="2286000" cy="1489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10/24/2014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1481B88F-FA56-43D8-81ED-34726747F236}" type="slidenum">
              <a:rPr lang="en-US" smtClean="0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73"/>
          <a:stretch/>
        </p:blipFill>
        <p:spPr>
          <a:xfrm>
            <a:off x="-47622" y="4883870"/>
            <a:ext cx="2133600" cy="19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10/24/2014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10/24/2014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554379C-3EBE-45AB-A3F3-A18EA0E5F2F9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4151" r:id="rId2"/>
    <p:sldLayoutId id="2147484154" r:id="rId3"/>
    <p:sldLayoutId id="21474841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" y="38736"/>
            <a:ext cx="201665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4175"/>
          <a:stretch/>
        </p:blipFill>
        <p:spPr>
          <a:xfrm>
            <a:off x="448044" y="1295399"/>
            <a:ext cx="8247911" cy="304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724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E8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October 25, 2014</a:t>
            </a:r>
            <a:endParaRPr lang="en-US" sz="3200" b="1" dirty="0">
              <a:solidFill>
                <a:srgbClr val="FFE8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61112" r="50000" b="23333"/>
          <a:stretch/>
        </p:blipFill>
        <p:spPr>
          <a:xfrm>
            <a:off x="2346960" y="1828800"/>
            <a:ext cx="6583680" cy="30113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1" y="265907"/>
            <a:ext cx="6605586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Journey to Excellence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Charter Renewal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209800"/>
            <a:ext cx="6529387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latin typeface="Helvetica" pitchFamily="-105" charset="0"/>
              </a:rPr>
              <a:t>100 % On Time!!!!</a:t>
            </a:r>
          </a:p>
          <a:p>
            <a:pPr marL="0" indent="0" algn="ctr">
              <a:buNone/>
            </a:pPr>
            <a:endParaRPr lang="en-US" sz="5400" dirty="0">
              <a:latin typeface="Helvetica" pitchFamily="-105" charset="0"/>
            </a:endParaRPr>
          </a:p>
          <a:p>
            <a:pPr marL="0" indent="0" algn="ctr">
              <a:buNone/>
            </a:pPr>
            <a:r>
              <a:rPr lang="en-US" sz="3200" b="0" dirty="0" smtClean="0">
                <a:latin typeface="Helvetica" pitchFamily="-105" charset="0"/>
              </a:rPr>
              <a:t>(Status reports next month)</a:t>
            </a:r>
            <a:endParaRPr lang="en-US" b="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4438" y="609600"/>
            <a:ext cx="6126162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charset="0"/>
              <a:buNone/>
            </a:pPr>
            <a:r>
              <a:rPr lang="en-US" sz="32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Annual Service Plan</a:t>
            </a:r>
            <a:endParaRPr lang="en-US" dirty="0" smtClean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November</a:t>
            </a:r>
          </a:p>
          <a:p>
            <a:pPr lvl="1"/>
            <a:r>
              <a:rPr lang="en-US" dirty="0" smtClean="0">
                <a:latin typeface="Helvetica" pitchFamily="-105" charset="0"/>
              </a:rPr>
              <a:t>Youth Protection Visit</a:t>
            </a:r>
          </a:p>
          <a:p>
            <a:pPr marL="457200" lvl="1" indent="0">
              <a:buNone/>
            </a:pPr>
            <a:endParaRPr lang="en-US" dirty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December</a:t>
            </a:r>
            <a:endParaRPr lang="en-US" sz="2800" dirty="0">
              <a:latin typeface="Helvetica" pitchFamily="-105" charset="0"/>
            </a:endParaRPr>
          </a:p>
          <a:p>
            <a:pPr lvl="1"/>
            <a:r>
              <a:rPr lang="en-US" dirty="0" smtClean="0">
                <a:latin typeface="Helvetica" pitchFamily="-105" charset="0"/>
              </a:rPr>
              <a:t>Charter Renewal</a:t>
            </a:r>
          </a:p>
          <a:p>
            <a:pPr lvl="1"/>
            <a:r>
              <a:rPr lang="en-US" dirty="0" smtClean="0">
                <a:latin typeface="Helvetica" pitchFamily="-105" charset="0"/>
              </a:rPr>
              <a:t>JTE Measurements</a:t>
            </a:r>
          </a:p>
          <a:p>
            <a:pPr marL="457200" lvl="1" indent="0">
              <a:buNone/>
            </a:pPr>
            <a:endParaRPr lang="en-US" dirty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January</a:t>
            </a:r>
            <a:endParaRPr lang="en-US" sz="2800" dirty="0">
              <a:latin typeface="Helvetica" pitchFamily="-105" charset="0"/>
            </a:endParaRPr>
          </a:p>
          <a:p>
            <a:pPr lvl="1"/>
            <a:r>
              <a:rPr lang="en-US" dirty="0" smtClean="0">
                <a:latin typeface="Helvetica" pitchFamily="-105" charset="0"/>
              </a:rPr>
              <a:t>District Evaluation</a:t>
            </a:r>
            <a:endParaRPr lang="en-US" dirty="0">
              <a:latin typeface="Helvetica" pitchFamily="-105" charset="0"/>
            </a:endParaRPr>
          </a:p>
          <a:p>
            <a:pPr lvl="1"/>
            <a:r>
              <a:rPr lang="en-US" dirty="0" smtClean="0">
                <a:latin typeface="Helvetica" pitchFamily="-105" charset="0"/>
              </a:rPr>
              <a:t>Unit Assessment</a:t>
            </a:r>
          </a:p>
          <a:p>
            <a:pPr marL="457200" lvl="1" indent="0">
              <a:buNone/>
            </a:pPr>
            <a:endParaRPr lang="en-US" dirty="0" smtClean="0">
              <a:latin typeface="Helvetica" pitchFamily="-105" charset="0"/>
            </a:endParaRPr>
          </a:p>
          <a:p>
            <a:pPr marL="457200" lvl="1" indent="0">
              <a:buFont typeface="Arial" charset="0"/>
              <a:buNone/>
            </a:pPr>
            <a:r>
              <a:rPr lang="en-US" b="1" dirty="0" smtClean="0">
                <a:solidFill>
                  <a:srgbClr val="FFFF3E"/>
                </a:solidFill>
                <a:latin typeface="Helvetica" pitchFamily="-105" charset="0"/>
              </a:rPr>
              <a:t>http://commissioner-bsa.org/service.html</a:t>
            </a:r>
            <a:endParaRPr lang="en-US" b="1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47269" y="4131784"/>
            <a:ext cx="4383062" cy="211661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Helvetica" pitchFamily="-105" charset="0"/>
              </a:rPr>
              <a:t>Save-A-Scout!!!!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3E"/>
                </a:solidFill>
                <a:latin typeface="Helvetica" pitchFamily="-105" charset="0"/>
              </a:rPr>
              <a:t>Set </a:t>
            </a: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Dates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Recruit Team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3E"/>
                </a:solidFill>
                <a:latin typeface="Helvetica" pitchFamily="-105" charset="0"/>
              </a:rPr>
              <a:t>Plan to Succeed</a:t>
            </a:r>
            <a:r>
              <a:rPr lang="en-US" sz="3200" dirty="0">
                <a:latin typeface="Helvetica" pitchFamily="-105" charset="0"/>
              </a:rPr>
              <a:t/>
            </a:r>
            <a:br>
              <a:rPr lang="en-US" sz="3200" dirty="0">
                <a:latin typeface="Helvetica" pitchFamily="-105" charset="0"/>
              </a:rPr>
            </a:br>
            <a:endParaRPr lang="en-US" sz="3200" dirty="0">
              <a:latin typeface="Helvetica" pitchFamily="-105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1800" u="sng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05994" y="457200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Looking Ahead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74571"/>
            <a:ext cx="3581400" cy="24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56949" y="2286000"/>
            <a:ext cx="6735762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Corrections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FF00"/>
              </a:solidFill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Area 4 Key Leadership Conference</a:t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November 15, 2014 @ IUP</a:t>
            </a:r>
            <a:br>
              <a:rPr lang="en-US" sz="2800" dirty="0" smtClean="0">
                <a:latin typeface="Helvetica" pitchFamily="-105" charset="0"/>
              </a:rPr>
            </a:br>
            <a:endParaRPr lang="en-US" sz="2800" dirty="0" smtClean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Latest issue of Scouting Safely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2576" r="3016" b="81111"/>
          <a:stretch/>
        </p:blipFill>
        <p:spPr>
          <a:xfrm>
            <a:off x="2438400" y="228600"/>
            <a:ext cx="6400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68375" y="3940175"/>
            <a:ext cx="39941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3E"/>
                </a:solidFill>
              </a:rPr>
              <a:t>Career </a:t>
            </a:r>
            <a:br>
              <a:rPr lang="en-US" dirty="0" smtClean="0">
                <a:solidFill>
                  <a:srgbClr val="FFFF3E"/>
                </a:solidFill>
              </a:rPr>
            </a:br>
            <a:r>
              <a:rPr lang="en-US" dirty="0" smtClean="0">
                <a:solidFill>
                  <a:srgbClr val="FFFF3E"/>
                </a:solidFill>
              </a:rPr>
              <a:t>Enhancement</a:t>
            </a:r>
            <a:endParaRPr lang="en-US" dirty="0">
              <a:solidFill>
                <a:srgbClr val="FFFF3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06650" y="381000"/>
            <a:ext cx="650875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Should the unit commissioner know everything about each unit’s operation? </a:t>
            </a:r>
            <a:endParaRPr lang="en-US" sz="2600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62200" y="1524000"/>
            <a:ext cx="6541029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While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it would be nice, it 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isn’t necessary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endParaRPr lang="en-US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It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important, however, to know how to deal with common problems, and it is absolutely necessary 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know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where to get help with the special problems. </a:t>
            </a:r>
            <a:endParaRPr lang="en-US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commissioner must care enough to never let a question 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 unanswered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or a problem unresolved. </a:t>
            </a:r>
            <a:endParaRPr lang="en-US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That </a:t>
            </a:r>
            <a:r>
              <a:rPr lang="en-US" sz="2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the final test of a good unit commissioner.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sz="1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 Commissioner Manual #522-015</a:t>
            </a:r>
            <a:endParaRPr lang="en-US" sz="2000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7" name="Picture 6" descr="GeneralCommiss_4k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43" b="2027"/>
          <a:stretch>
            <a:fillRect/>
          </a:stretch>
        </p:blipFill>
        <p:spPr>
          <a:xfrm>
            <a:off x="3810000" y="838200"/>
            <a:ext cx="3717055" cy="3849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55838" y="5105400"/>
            <a:ext cx="6735762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Boyde</a:t>
            </a:r>
          </a:p>
          <a:p>
            <a:pPr marL="0" indent="0" algn="ctr">
              <a:buNone/>
            </a:pPr>
            <a:r>
              <a:rPr lang="en-US" sz="2000" b="0" dirty="0" smtClean="0">
                <a:latin typeface="Helvetica" pitchFamily="-105" charset="0"/>
              </a:rPr>
              <a:t>Assistant Council Commissioner – Training &amp; Recognition</a:t>
            </a:r>
            <a:endParaRPr lang="en-US" sz="1200" b="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73425" y="731837"/>
            <a:ext cx="4832350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Guyasuta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7600" y="228803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solidFill>
                  <a:srgbClr val="FFFF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Commissioner Conference</a:t>
            </a:r>
            <a:endParaRPr lang="en-US" sz="4800" cap="small" dirty="0">
              <a:solidFill>
                <a:srgbClr val="FFFF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95600" y="2103234"/>
            <a:ext cx="5486400" cy="300216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Extrordinary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Speaker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Training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Barbecue Ribs or Chicken Dinner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Building &amp; Fun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DCSA Presentation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Cabinet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4"/>
          <a:stretch/>
        </p:blipFill>
        <p:spPr>
          <a:xfrm>
            <a:off x="137713" y="4710994"/>
            <a:ext cx="1812605" cy="1828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80" y="2492008"/>
            <a:ext cx="1718501" cy="17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zipkauai.com/wp-content/uploads/2012/12/zip_dude_cable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2514586"/>
            <a:ext cx="46386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856037"/>
            <a:ext cx="5824728" cy="2468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latin typeface="Helvetica" pitchFamily="-105" charset="0"/>
              </a:rPr>
              <a:t>Report on Oct 4 Training</a:t>
            </a:r>
          </a:p>
          <a:p>
            <a:pPr marL="0" indent="0" algn="ctr">
              <a:buNone/>
            </a:pPr>
            <a:r>
              <a:rPr lang="en-US" sz="3200" i="1" dirty="0" smtClean="0">
                <a:latin typeface="Helvetica" pitchFamily="-105" charset="0"/>
              </a:rPr>
              <a:t>Hosted by Area 3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18</a:t>
            </a:fld>
            <a:endParaRPr lang="en-US"/>
          </a:p>
        </p:txBody>
      </p:sp>
      <p:pic>
        <p:nvPicPr>
          <p:cNvPr id="6" name="Picture 5" descr="FLASH Basic Training 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575" y="990600"/>
            <a:ext cx="2680449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443287"/>
            <a:ext cx="5824728" cy="265271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-105" charset="0"/>
              </a:rPr>
              <a:t>December 13 – </a:t>
            </a:r>
            <a:r>
              <a:rPr lang="en-US" sz="2000" dirty="0" smtClean="0">
                <a:latin typeface="Helvetica" pitchFamily="-105" charset="0"/>
              </a:rPr>
              <a:t>Sponsored by Area 2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>8:30 </a:t>
            </a:r>
            <a:r>
              <a:rPr lang="en-US" sz="2000" dirty="0">
                <a:latin typeface="Helvetica" pitchFamily="-105" charset="0"/>
              </a:rPr>
              <a:t>AM  </a:t>
            </a:r>
            <a:r>
              <a:rPr lang="en-US" sz="2000" dirty="0" smtClean="0">
                <a:latin typeface="Helvetica" pitchFamily="-105" charset="0"/>
              </a:rPr>
              <a:t>@ Flag Plaza</a:t>
            </a:r>
            <a:br>
              <a:rPr lang="en-US" sz="2000" dirty="0" smtClean="0">
                <a:latin typeface="Helvetica" pitchFamily="-105" charset="0"/>
              </a:rPr>
            </a:br>
            <a:r>
              <a:rPr lang="en-US" sz="1800" i="1" dirty="0" smtClean="0">
                <a:latin typeface="Helvetica" pitchFamily="-105" charset="0"/>
              </a:rPr>
              <a:t>(Can be simulcast to Ebensburg or Cumberland)</a:t>
            </a:r>
            <a:r>
              <a:rPr lang="en-US" sz="2000" dirty="0">
                <a:latin typeface="Helvetica" pitchFamily="-105" charset="0"/>
              </a:rPr>
              <a:t/>
            </a:r>
            <a:br>
              <a:rPr lang="en-US" sz="2000" dirty="0">
                <a:latin typeface="Helvetica" pitchFamily="-105" charset="0"/>
              </a:rPr>
            </a:br>
            <a:endParaRPr lang="en-US" sz="2000" b="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Helvetica" pitchFamily="-105" charset="0"/>
              </a:rPr>
              <a:t>February 14 </a:t>
            </a:r>
            <a:r>
              <a:rPr lang="en-US" sz="2000" dirty="0" smtClean="0">
                <a:latin typeface="Helvetica" pitchFamily="-105" charset="0"/>
              </a:rPr>
              <a:t>–</a:t>
            </a:r>
            <a:r>
              <a:rPr lang="en-US" sz="2000" b="0" dirty="0" smtClean="0">
                <a:latin typeface="Helvetica" pitchFamily="-105" charset="0"/>
              </a:rPr>
              <a:t>  Area 2  (Location TBD)</a:t>
            </a: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19</a:t>
            </a:fld>
            <a:endParaRPr lang="en-US"/>
          </a:p>
        </p:txBody>
      </p:sp>
      <p:pic>
        <p:nvPicPr>
          <p:cNvPr id="6" name="Picture 5" descr="FLASH Basic Training 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575" y="990600"/>
            <a:ext cx="2680449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238" y="381000"/>
            <a:ext cx="6202362" cy="1018066"/>
          </a:xfrm>
        </p:spPr>
        <p:txBody>
          <a:bodyPr anchor="t"/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Quote of the month: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5165236"/>
            <a:ext cx="6278562" cy="1083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rgbClr val="FFFF00"/>
                </a:solidFill>
              </a:rPr>
              <a:t>Rex </a:t>
            </a:r>
            <a:r>
              <a:rPr lang="en-US" sz="2000" i="1" dirty="0" err="1" smtClean="0">
                <a:solidFill>
                  <a:srgbClr val="FFFF00"/>
                </a:solidFill>
              </a:rPr>
              <a:t>Tillerson</a:t>
            </a:r>
            <a:endParaRPr lang="en-US" sz="2000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1800" b="0" dirty="0" smtClean="0">
                <a:solidFill>
                  <a:srgbClr val="FFFF00"/>
                </a:solidFill>
              </a:rPr>
              <a:t>President, Chairman, CEO ExxonMobil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Keynot</a:t>
            </a:r>
            <a:r>
              <a:rPr lang="en-US" sz="1800" b="0" dirty="0" smtClean="0">
                <a:solidFill>
                  <a:srgbClr val="FFFF00"/>
                </a:solidFill>
              </a:rPr>
              <a:t>e Speaker 2014 Eagle Scout Recognition Dinner</a:t>
            </a:r>
            <a:r>
              <a:rPr lang="en-US" sz="2000" b="0" dirty="0" smtClean="0">
                <a:solidFill>
                  <a:srgbClr val="FFFF00"/>
                </a:solidFill>
              </a:rPr>
              <a:t/>
            </a:r>
            <a:br>
              <a:rPr lang="en-US" sz="2000" b="0" dirty="0" smtClean="0">
                <a:solidFill>
                  <a:srgbClr val="FFFF00"/>
                </a:solidFill>
              </a:rPr>
            </a:br>
            <a:endParaRPr lang="en-US" sz="2000" b="0" dirty="0" smtClean="0">
              <a:solidFill>
                <a:srgbClr val="FFFF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b="0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41601" y="1399066"/>
            <a:ext cx="5968999" cy="340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“I’ve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believed that you just do the best job you possibly can at whatever you’re given to do, and the rest of the future will take care of 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itself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was the way I was raised, and that’s the way it worked out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1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43299" y="5181600"/>
            <a:ext cx="4191000" cy="1219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pPr marL="0" indent="0" algn="ctr">
              <a:buNone/>
            </a:pPr>
            <a:r>
              <a:rPr lang="en-US" sz="3600" b="0" dirty="0" smtClean="0">
                <a:solidFill>
                  <a:srgbClr val="EE9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March 21, 2015</a:t>
            </a:r>
            <a:endParaRPr lang="en-US" sz="3200" b="0" dirty="0" smtClean="0">
              <a:solidFill>
                <a:srgbClr val="EE9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20</a:t>
            </a:fld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37" y="381000"/>
            <a:ext cx="5064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9" descr="JTE_Logo_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81356" y="1143000"/>
            <a:ext cx="7038844" cy="4191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22208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4525" r="15230" b="56121"/>
          <a:stretch/>
        </p:blipFill>
        <p:spPr bwMode="auto">
          <a:xfrm>
            <a:off x="3309302" y="409927"/>
            <a:ext cx="4658995" cy="990600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30487" y="2086327"/>
            <a:ext cx="6016625" cy="3476273"/>
            <a:chOff x="2670175" y="1905000"/>
            <a:chExt cx="6016625" cy="3476273"/>
          </a:xfrm>
        </p:grpSpPr>
        <p:pic>
          <p:nvPicPr>
            <p:cNvPr id="9" name="Picture 2" descr="Red Toolbox Desig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175" y="1905000"/>
              <a:ext cx="6016625" cy="3476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3267030"/>
              <a:ext cx="1828800" cy="18383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200" y="3352800"/>
              <a:ext cx="1295400" cy="1490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1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4</a:t>
            </a:fld>
            <a:endParaRPr lang="en-US"/>
          </a:p>
        </p:txBody>
      </p:sp>
      <p:pic>
        <p:nvPicPr>
          <p:cNvPr id="12" name="Picture 2" descr="C:\Users\User\Pictures\BSA\Untitled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5"/>
          <a:stretch/>
        </p:blipFill>
        <p:spPr bwMode="auto">
          <a:xfrm>
            <a:off x="2614613" y="1752600"/>
            <a:ext cx="6072187" cy="414878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72653" y="643580"/>
            <a:ext cx="6735762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The Unit Service Plan</a:t>
            </a: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Helvetica" pitchFamily="-105" charset="0"/>
              </a:rPr>
              <a:t>Commissioner </a:t>
            </a:r>
            <a:r>
              <a:rPr lang="en-US" dirty="0" smtClean="0">
                <a:solidFill>
                  <a:srgbClr val="FFFF00"/>
                </a:solidFill>
                <a:latin typeface="Helvetica" pitchFamily="-105" charset="0"/>
              </a:rPr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295400"/>
            <a:ext cx="6278562" cy="5060950"/>
          </a:xfrm>
        </p:spPr>
        <p:txBody>
          <a:bodyPr/>
          <a:lstStyle/>
          <a:p>
            <a:r>
              <a:rPr lang="en-US" dirty="0" smtClean="0"/>
              <a:t>All Commissioners on my.Scouting.org</a:t>
            </a:r>
          </a:p>
          <a:p>
            <a:r>
              <a:rPr lang="en-US" dirty="0" smtClean="0"/>
              <a:t>Attend webinars</a:t>
            </a:r>
          </a:p>
          <a:p>
            <a:pPr lvl="1"/>
            <a:r>
              <a:rPr lang="en-US" dirty="0" smtClean="0"/>
              <a:t>November dates available</a:t>
            </a:r>
          </a:p>
          <a:p>
            <a:r>
              <a:rPr lang="en-US" dirty="0" smtClean="0"/>
              <a:t>Communicate/Educate</a:t>
            </a:r>
          </a:p>
          <a:p>
            <a:pPr lvl="1"/>
            <a:r>
              <a:rPr lang="en-US" dirty="0" smtClean="0"/>
              <a:t>District Key 3</a:t>
            </a:r>
          </a:p>
          <a:p>
            <a:pPr lvl="1"/>
            <a:r>
              <a:rPr lang="en-US" dirty="0" smtClean="0"/>
              <a:t>Unit and Administrative Commissioners</a:t>
            </a:r>
          </a:p>
          <a:p>
            <a:pPr lvl="1"/>
            <a:r>
              <a:rPr lang="en-US" dirty="0" smtClean="0"/>
              <a:t>Roundtable Commissioners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Schedule Dec 1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3E"/>
                </a:solidFill>
              </a:rPr>
              <a:t>No more UVTS!</a:t>
            </a:r>
          </a:p>
          <a:p>
            <a:r>
              <a:rPr lang="en-US" dirty="0" smtClean="0">
                <a:solidFill>
                  <a:srgbClr val="FFFF3E"/>
                </a:solidFill>
              </a:rPr>
              <a:t>January Assessment use new process!</a:t>
            </a:r>
            <a:endParaRPr lang="en-US" dirty="0">
              <a:solidFill>
                <a:srgbClr val="FFFF3E"/>
              </a:solidFill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5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72653" y="643580"/>
            <a:ext cx="6735762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77813"/>
            <a:ext cx="5078824" cy="5105400"/>
          </a:xfrm>
          <a:prstGeom prst="rect">
            <a:avLst/>
          </a:prstGeom>
        </p:spPr>
      </p:pic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 rot="16200000">
            <a:off x="-2097397" y="3280011"/>
            <a:ext cx="6278624" cy="147422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COMMISSIONER</a:t>
            </a: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/>
            </a:r>
            <a:b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</a:b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General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#1 Priority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209800"/>
            <a:ext cx="6529387" cy="4219574"/>
          </a:xfrm>
        </p:spPr>
        <p:txBody>
          <a:bodyPr/>
          <a:lstStyle/>
          <a:p>
            <a:r>
              <a:rPr lang="en-US" sz="3200" dirty="0" smtClean="0">
                <a:latin typeface="Helvetica" pitchFamily="-105" charset="0"/>
              </a:rPr>
              <a:t>DC Goals:</a:t>
            </a:r>
          </a:p>
          <a:p>
            <a:pPr marL="400050" lvl="2" indent="0">
              <a:buNone/>
            </a:pPr>
            <a:r>
              <a:rPr lang="en-US" sz="2800" dirty="0" smtClean="0">
                <a:latin typeface="Helvetica" pitchFamily="-105" charset="0"/>
              </a:rPr>
              <a:t>32 recruited; need 55 more</a:t>
            </a:r>
          </a:p>
          <a:p>
            <a:pPr marL="0" lvl="1" indent="0">
              <a:buNone/>
            </a:pPr>
            <a:endParaRPr lang="en-US" sz="2800" dirty="0">
              <a:latin typeface="Helvetica" pitchFamily="-105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800" b="1" dirty="0" smtClean="0">
                <a:latin typeface="Helvetica" pitchFamily="-105" charset="0"/>
              </a:rPr>
              <a:t>Using Commissioner Report: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Helvetica" pitchFamily="-105" charset="0"/>
              </a:rPr>
              <a:t>September 2014– Need 39</a:t>
            </a:r>
            <a:endParaRPr lang="en-US" sz="180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2014 Priorities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District Commissioner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1874837"/>
            <a:ext cx="658336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Recruit 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</a:rPr>
              <a:t>Unit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Commissioners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FFFF3E"/>
                </a:solidFill>
              </a:rPr>
              <a:t>Recognize </a:t>
            </a:r>
            <a:r>
              <a:rPr lang="en-US" sz="3200" dirty="0">
                <a:solidFill>
                  <a:srgbClr val="FFFF3E"/>
                </a:solidFill>
              </a:rPr>
              <a:t>effective </a:t>
            </a:r>
            <a:r>
              <a:rPr lang="en-US" sz="3200" dirty="0" smtClean="0">
                <a:solidFill>
                  <a:srgbClr val="FFFF3E"/>
                </a:solidFill>
              </a:rPr>
              <a:t>commissioners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Improve 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</a:rPr>
              <a:t>unit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visitation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265907"/>
            <a:ext cx="6605586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Journey to Excellence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42901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5846</TotalTime>
  <Words>448</Words>
  <Application>Microsoft Office PowerPoint</Application>
  <PresentationFormat>On-screen Show (4:3)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ＭＳ Ｐゴシック</vt:lpstr>
      <vt:lpstr>Arial</vt:lpstr>
      <vt:lpstr>Arial Black</vt:lpstr>
      <vt:lpstr>Arial Narrow</vt:lpstr>
      <vt:lpstr>Calibri</vt:lpstr>
      <vt:lpstr>Helvetica</vt:lpstr>
      <vt:lpstr>Lucida Sans Unicode</vt:lpstr>
      <vt:lpstr>Rockwell Condensed</vt:lpstr>
      <vt:lpstr>Verdana</vt:lpstr>
      <vt:lpstr>Wingdings</vt:lpstr>
      <vt:lpstr>Wingdings 2</vt:lpstr>
      <vt:lpstr>Wingdings 3</vt:lpstr>
      <vt:lpstr>Concourse</vt:lpstr>
      <vt:lpstr>4_Office Theme</vt:lpstr>
      <vt:lpstr>2_Office Theme</vt:lpstr>
      <vt:lpstr>1_Office Theme</vt:lpstr>
      <vt:lpstr>3_Office Theme</vt:lpstr>
      <vt:lpstr>5_Office Theme</vt:lpstr>
      <vt:lpstr>6_Office Theme</vt:lpstr>
      <vt:lpstr>PowerPoint Presentation</vt:lpstr>
      <vt:lpstr>Quote of the month:</vt:lpstr>
      <vt:lpstr>PowerPoint Presentation</vt:lpstr>
      <vt:lpstr>PowerPoint Presentation</vt:lpstr>
      <vt:lpstr>Commissioner Tools</vt:lpstr>
      <vt:lpstr>COMMISSIONER General Updates</vt:lpstr>
      <vt:lpstr>#1 Priority</vt:lpstr>
      <vt:lpstr>2014 Priorities District Commissioner</vt:lpstr>
      <vt:lpstr>Journey to Excellence</vt:lpstr>
      <vt:lpstr>Journey to Excellence</vt:lpstr>
      <vt:lpstr>Charter Renewal</vt:lpstr>
      <vt:lpstr>PowerPoint Presentation</vt:lpstr>
      <vt:lpstr>PowerPoint Presentation</vt:lpstr>
      <vt:lpstr>PowerPoint Presentation</vt:lpstr>
      <vt:lpstr>Career  Enhancement</vt:lpstr>
      <vt:lpstr>COMMISSIONER Training Updates</vt:lpstr>
      <vt:lpstr>PowerPoint Presentation</vt:lpstr>
      <vt:lpstr>COMMISSIONER Training Updates</vt:lpstr>
      <vt:lpstr>COMMISSIONER Training Updates</vt:lpstr>
      <vt:lpstr>COMMISSIONER Training Updates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MR Marks</cp:lastModifiedBy>
  <cp:revision>596</cp:revision>
  <cp:lastPrinted>2014-04-15T05:39:41Z</cp:lastPrinted>
  <dcterms:created xsi:type="dcterms:W3CDTF">2009-05-09T14:19:45Z</dcterms:created>
  <dcterms:modified xsi:type="dcterms:W3CDTF">2014-10-25T03:27:56Z</dcterms:modified>
</cp:coreProperties>
</file>